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F474E7-2B41-A4FD-7FDA-B268833811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20682" y="1608018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/>
              <a:t>Soldering and Brazing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66762" y="3761156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/>
              <a:t>Group Members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/>
              <a:t> Sandesh Narayan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/>
              <a:t>K Uday Kiran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/>
              <a:t>Anurag Kumar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D0FE3F-3211-1752-79ED-52868CD2793D}"/>
              </a:ext>
            </a:extLst>
          </p:cNvPr>
          <p:cNvSpPr txBox="1"/>
          <p:nvPr/>
        </p:nvSpPr>
        <p:spPr>
          <a:xfrm>
            <a:off x="8533267" y="835074"/>
            <a:ext cx="3681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IN" sz="3600" dirty="0"/>
              <a:t>ME692A</a:t>
            </a:r>
            <a:r>
              <a:rPr lang="en-IN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8116FF-92B0-2204-C11D-B8FA86C0D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78960" cy="1416055"/>
          </a:xfrm>
        </p:spPr>
        <p:txBody>
          <a:bodyPr anchor="b">
            <a:normAutofit/>
          </a:bodyPr>
          <a:lstStyle/>
          <a:p>
            <a:r>
              <a:rPr lang="en-US" sz="5400" dirty="0">
                <a:cs typeface="Calibri Light"/>
              </a:rPr>
              <a:t>Introduction</a:t>
            </a:r>
            <a:endParaRPr lang="en-US" sz="5400" dirty="0"/>
          </a:p>
        </p:txBody>
      </p:sp>
      <p:sp>
        <p:nvSpPr>
          <p:cNvPr id="3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5305D-2BDD-29B0-E7ED-5CF30D32B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Soldering and brazing are essential techniques in joining two metal parts. 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Electronics, plumbing, and automotive, among others.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 In both soldering and brazing, the metal parts to be joined are heated to a specific temperature to allow the filler material to flow into the joint and create a strong bond</a:t>
            </a:r>
            <a:r>
              <a:rPr lang="en-US" sz="1700" dirty="0">
                <a:ea typeface="+mn-lt"/>
                <a:cs typeface="+mn-lt"/>
              </a:rPr>
              <a:t>.</a:t>
            </a:r>
            <a:endParaRPr lang="en-US" sz="1700" dirty="0">
              <a:cs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4A36DA-F210-C0DF-5D72-01EBD855BE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61" r="19386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22770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5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EB1ABF-1BBA-2EC5-46B2-D8A188891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360" y="80645"/>
            <a:ext cx="5251317" cy="1473835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Brazing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1D3FA-CA15-B84D-BC54-5063AD73E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12" y="1300480"/>
            <a:ext cx="5758688" cy="511048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800" dirty="0">
                <a:ea typeface="+mn-lt"/>
                <a:cs typeface="+mn-lt"/>
              </a:rPr>
              <a:t>Brazing is a process of joining two metal parts with the use of a </a:t>
            </a:r>
            <a:r>
              <a:rPr lang="en-US" sz="1800" dirty="0">
                <a:solidFill>
                  <a:schemeClr val="accent1"/>
                </a:solidFill>
                <a:ea typeface="+mn-lt"/>
                <a:cs typeface="+mn-lt"/>
              </a:rPr>
              <a:t>high-temperature</a:t>
            </a:r>
            <a:r>
              <a:rPr lang="en-US" sz="1800" dirty="0">
                <a:ea typeface="+mn-lt"/>
                <a:cs typeface="+mn-lt"/>
              </a:rPr>
              <a:t> filler metal. The filler metal melts and flows into the joint to create a strong bond. </a:t>
            </a:r>
          </a:p>
          <a:p>
            <a:pPr marL="0" indent="0">
              <a:buNone/>
            </a:pPr>
            <a:r>
              <a:rPr lang="en-US" sz="1800" dirty="0">
                <a:ea typeface="+mn-lt"/>
                <a:cs typeface="+mn-lt"/>
              </a:rPr>
              <a:t>Automotive, aerospace, and HVAC industries.</a:t>
            </a:r>
          </a:p>
          <a:p>
            <a:pPr marL="0" indent="0">
              <a:buNone/>
            </a:pPr>
            <a:endParaRPr lang="en-US" sz="1800" dirty="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US" sz="1800" dirty="0">
                <a:ea typeface="+mn-lt"/>
                <a:cs typeface="+mn-lt"/>
              </a:rPr>
              <a:t>Torch brazing – (most common) Torch brazing uses a flame to heat the metal parts and the filler metal to a high temperature to create a strong bond.</a:t>
            </a:r>
            <a:endParaRPr lang="en-US" sz="1800" dirty="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800" dirty="0">
                <a:ea typeface="+mn-lt"/>
                <a:cs typeface="+mn-lt"/>
              </a:rPr>
              <a:t>Induction brazing - This type of brazing uses high-frequency electromagnetic waves to heat the metal parts and the filler metal.                                   Commonly used in the automotive and aerospace industries.</a:t>
            </a:r>
            <a:endParaRPr lang="en-US" sz="1800" dirty="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800" dirty="0">
                <a:ea typeface="+mn-lt"/>
                <a:cs typeface="+mn-lt"/>
              </a:rPr>
              <a:t>Furnace brazing - Uses a furnace to heat the metal parts and the filler metal to a high temperature. 	 Used in HVAC industry.</a:t>
            </a:r>
            <a:br>
              <a:rPr lang="en-US" sz="1800" dirty="0"/>
            </a:br>
            <a:endParaRPr lang="en-US" sz="1800" dirty="0">
              <a:cs typeface="Calibri"/>
            </a:endParaRPr>
          </a:p>
          <a:p>
            <a:endParaRPr lang="en-US" sz="1300" dirty="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0E554F-430D-9FFB-3ECF-F00EBE2A4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67" r="2486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65939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airplan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1849D8-48D0-FE7F-DA28-8F23E76AD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841" y="81281"/>
            <a:ext cx="5222240" cy="1493519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Soldering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55543-6C9C-C10A-55F8-21C89E3F5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560" y="1239520"/>
            <a:ext cx="5962785" cy="52324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800" dirty="0">
                <a:ea typeface="+mn-lt"/>
                <a:cs typeface="+mn-lt"/>
              </a:rPr>
              <a:t>Soldering is a process of joining two metal parts with the use of a </a:t>
            </a:r>
            <a:r>
              <a:rPr lang="en-US" sz="1800" dirty="0">
                <a:solidFill>
                  <a:schemeClr val="accent1"/>
                </a:solidFill>
                <a:ea typeface="+mn-lt"/>
                <a:cs typeface="+mn-lt"/>
              </a:rPr>
              <a:t>low-temperature</a:t>
            </a:r>
            <a:r>
              <a:rPr lang="en-US" sz="1800" dirty="0">
                <a:ea typeface="+mn-lt"/>
                <a:cs typeface="+mn-lt"/>
              </a:rPr>
              <a:t> filler metal. The filler metal is melted and applied to the joint to create a strong bond.</a:t>
            </a:r>
          </a:p>
          <a:p>
            <a:pPr marL="0" indent="0">
              <a:buNone/>
            </a:pPr>
            <a:r>
              <a:rPr lang="en-US" sz="1800" dirty="0">
                <a:ea typeface="+mn-lt"/>
                <a:cs typeface="+mn-lt"/>
              </a:rPr>
              <a:t>Used in electronics, plumbing, and jewelry making .</a:t>
            </a:r>
            <a:endParaRPr lang="en-US" sz="1800" dirty="0"/>
          </a:p>
          <a:p>
            <a:pPr marL="514350" indent="-514350">
              <a:buAutoNum type="arabicPeriod"/>
            </a:pPr>
            <a:r>
              <a:rPr lang="en-US" sz="1800" dirty="0">
                <a:ea typeface="+mn-lt"/>
                <a:cs typeface="+mn-lt"/>
              </a:rPr>
              <a:t>Soft soldering -  (most common) 	                                 filler metal that melts at a temperature below 450°C. usually a combination of tin and lead or other metals such as silver or copper.</a:t>
            </a:r>
            <a:endParaRPr lang="en-US" sz="1800" dirty="0">
              <a:cs typeface="Calibri"/>
            </a:endParaRPr>
          </a:p>
          <a:p>
            <a:pPr marL="514350" indent="-514350">
              <a:buAutoNum type="arabicPeriod"/>
            </a:pPr>
            <a:r>
              <a:rPr lang="en-US" sz="1800" dirty="0">
                <a:ea typeface="+mn-lt"/>
                <a:cs typeface="+mn-lt"/>
              </a:rPr>
              <a:t>Hard soldering -  filler metal with higher melting point                                                                    Used in jewelry making and other applications that require a stronger bond.</a:t>
            </a:r>
            <a:endParaRPr lang="en-US" sz="1800" dirty="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800" dirty="0">
                <a:ea typeface="+mn-lt"/>
                <a:cs typeface="+mn-lt"/>
              </a:rPr>
              <a:t>Ultrasonic soldering -  uses ultrasonic waves to melt the filler metal.                                                                    Commonly used in electronics and microelectronics</a:t>
            </a:r>
            <a:r>
              <a:rPr lang="en-US" sz="1600" dirty="0">
                <a:ea typeface="+mn-lt"/>
                <a:cs typeface="+mn-lt"/>
              </a:rPr>
              <a:t>.</a:t>
            </a:r>
            <a:endParaRPr lang="en-US" sz="1600" dirty="0">
              <a:cs typeface="Calibri"/>
            </a:endParaRPr>
          </a:p>
          <a:p>
            <a:endParaRPr lang="en-US" sz="1300" dirty="0"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95FD81-D066-03F8-EE5A-3DB049A3D7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26" r="-2" b="-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14989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28238-437C-A0E6-2258-915D24162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Differences between Soldering and Brazing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0BC2B-11BC-3D97-8687-EE0857B28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800" dirty="0">
                <a:ea typeface="+mn-lt"/>
                <a:cs typeface="+mn-lt"/>
              </a:rPr>
              <a:t>Soldering and brazing have significant differences in terms of temperature, filler metal, and strength. The following are the differences:</a:t>
            </a:r>
            <a:endParaRPr lang="en-US" sz="18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800" dirty="0">
                <a:ea typeface="+mn-lt"/>
                <a:cs typeface="+mn-lt"/>
              </a:rPr>
              <a:t>Strength - Brazing creates a stronger bond than soldering.</a:t>
            </a:r>
          </a:p>
          <a:p>
            <a:pPr marL="0" indent="0">
              <a:buNone/>
            </a:pPr>
            <a:endParaRPr lang="en-US" sz="1800" dirty="0">
              <a:cs typeface="Calibri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031EFC-402A-BDDF-AC51-6BB4714628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25" r="12531" b="-1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40" name="Arc 39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595A5-8C4D-9020-3BE6-9C22A114EC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71" r="1" b="1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2FCBC42-06C6-47A9-BAC7-80287B77BA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113174"/>
              </p:ext>
            </p:extLst>
          </p:nvPr>
        </p:nvGraphicFramePr>
        <p:xfrm>
          <a:off x="451550" y="3223754"/>
          <a:ext cx="6891838" cy="30079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5919">
                  <a:extLst>
                    <a:ext uri="{9D8B030D-6E8A-4147-A177-3AD203B41FA5}">
                      <a16:colId xmlns:a16="http://schemas.microsoft.com/office/drawing/2014/main" val="1061179707"/>
                    </a:ext>
                  </a:extLst>
                </a:gridCol>
                <a:gridCol w="3445919">
                  <a:extLst>
                    <a:ext uri="{9D8B030D-6E8A-4147-A177-3AD203B41FA5}">
                      <a16:colId xmlns:a16="http://schemas.microsoft.com/office/drawing/2014/main" val="3629453946"/>
                    </a:ext>
                  </a:extLst>
                </a:gridCol>
              </a:tblGrid>
              <a:tr h="633244">
                <a:tc>
                  <a:txBody>
                    <a:bodyPr/>
                    <a:lstStyle/>
                    <a:p>
                      <a:r>
                        <a:rPr lang="en-US" dirty="0"/>
                        <a:t>Soldering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Brazing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592493"/>
                  </a:ext>
                </a:extLst>
              </a:tr>
              <a:tr h="633244">
                <a:tc>
                  <a:txBody>
                    <a:bodyPr/>
                    <a:lstStyle/>
                    <a:p>
                      <a:r>
                        <a:rPr lang="en-US" sz="1800" dirty="0">
                          <a:ea typeface="+mn-lt"/>
                          <a:cs typeface="+mn-lt"/>
                        </a:rPr>
                        <a:t> low-temperature filler metal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a typeface="+mn-lt"/>
                          <a:cs typeface="+mn-lt"/>
                        </a:rPr>
                        <a:t>high-temperature filler metal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3810157"/>
                  </a:ext>
                </a:extLst>
              </a:tr>
              <a:tr h="633244">
                <a:tc>
                  <a:txBody>
                    <a:bodyPr/>
                    <a:lstStyle/>
                    <a:p>
                      <a:r>
                        <a:rPr lang="en-US" sz="1800" dirty="0">
                          <a:ea typeface="+mn-lt"/>
                          <a:cs typeface="+mn-lt"/>
                        </a:rPr>
                        <a:t>soft filler metal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a typeface="+mn-lt"/>
                          <a:cs typeface="+mn-lt"/>
                        </a:rPr>
                        <a:t>hard filler metal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9710"/>
                  </a:ext>
                </a:extLst>
              </a:tr>
              <a:tr h="1108177">
                <a:tc>
                  <a:txBody>
                    <a:bodyPr/>
                    <a:lstStyle/>
                    <a:p>
                      <a:r>
                        <a:rPr lang="en-US" sz="1800" dirty="0">
                          <a:ea typeface="+mn-lt"/>
                          <a:cs typeface="+mn-lt"/>
                        </a:rPr>
                        <a:t>most common type of filler metal used in soldering is 60:40 tin lead alloy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a typeface="+mn-lt"/>
                          <a:cs typeface="+mn-lt"/>
                        </a:rPr>
                        <a:t>where brass alloys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042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0834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A6B685-EEE2-6654-FD42-23F10BDD5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562165"/>
          </a:xfrm>
        </p:spPr>
        <p:txBody>
          <a:bodyPr anchor="b">
            <a:normAutofit/>
          </a:bodyPr>
          <a:lstStyle/>
          <a:p>
            <a:r>
              <a:rPr lang="en-US" sz="5400" dirty="0">
                <a:ea typeface="+mj-lt"/>
                <a:cs typeface="+mj-lt"/>
              </a:rPr>
              <a:t>Applications</a:t>
            </a:r>
            <a:endParaRPr lang="en-US" sz="5400" dirty="0"/>
          </a:p>
        </p:txBody>
      </p:sp>
      <p:sp>
        <p:nvSpPr>
          <p:cNvPr id="3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7DBC2-934A-6E56-BF1B-D8D317D4D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2690446"/>
            <a:ext cx="4497589" cy="384218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dirty="0">
                <a:ea typeface="+mn-lt"/>
                <a:cs typeface="+mn-lt"/>
              </a:rPr>
              <a:t>Soldering and brazing have various applications in different industries. The following are the applications:</a:t>
            </a:r>
            <a:endParaRPr lang="en-US" sz="2200" dirty="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2200" dirty="0">
                <a:ea typeface="+mn-lt"/>
                <a:cs typeface="+mn-lt"/>
              </a:rPr>
              <a:t>Soldering - Electronics, plumbing, jewelry making, and musical instrument repair.</a:t>
            </a:r>
            <a:endParaRPr lang="en-US" sz="2200" dirty="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2200" dirty="0">
                <a:ea typeface="+mn-lt"/>
                <a:cs typeface="+mn-lt"/>
              </a:rPr>
              <a:t>Brazing - Automotive, aerospace, HVAC, and metalworking.</a:t>
            </a:r>
            <a:endParaRPr lang="en-US" sz="2200" dirty="0">
              <a:cs typeface="Calibri"/>
            </a:endParaRPr>
          </a:p>
          <a:p>
            <a:endParaRPr lang="en-US" sz="2200" dirty="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9C8538-7A1A-469D-0175-61EB36B0F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27" r="2790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551530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129F4FEF-3F4E-4042-8E6D-C24E201FB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DCA2B-4AE7-6B40-446D-D15EF09D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0" y="365126"/>
            <a:ext cx="5105400" cy="1147152"/>
          </a:xfrm>
        </p:spPr>
        <p:txBody>
          <a:bodyPr anchor="b"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Conclusion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D332E2-2495-7691-A809-0FD84B473C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30" r="8729" b="-2"/>
          <a:stretch/>
        </p:blipFill>
        <p:spPr>
          <a:xfrm>
            <a:off x="20" y="10"/>
            <a:ext cx="6105116" cy="4191736"/>
          </a:xfrm>
          <a:custGeom>
            <a:avLst/>
            <a:gdLst/>
            <a:ahLst/>
            <a:cxnLst/>
            <a:rect l="l" t="t" r="r" b="b"/>
            <a:pathLst>
              <a:path w="6105136" h="4191746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007468" y="4190779"/>
                  <a:pt x="1790648" y="4201115"/>
                  <a:pt x="1535079" y="4190306"/>
                </a:cubicBez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224358-F432-7BF8-B60A-F14DD9E96B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17" r="-2" b="17206"/>
          <a:stretch/>
        </p:blipFill>
        <p:spPr>
          <a:xfrm>
            <a:off x="462420" y="4304418"/>
            <a:ext cx="5414116" cy="2553582"/>
          </a:xfrm>
          <a:custGeom>
            <a:avLst/>
            <a:gdLst/>
            <a:ahLst/>
            <a:cxnLst/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BF56D-889C-1537-DDEE-270433796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767254"/>
            <a:ext cx="5257799" cy="440970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Both soldering and brazing are versatile techniques that are widely used in many industries and applications.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Soldering involves melting a lower melting point metal alloy called solder to create a bond, while brazing involves melting a higher melting point metal alloy called filler metal to create a bond.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Proper safety precautions should always be taken when using these techniques, as they involve working with high temperatures and potentially hazardous materials.</a:t>
            </a:r>
            <a:endParaRPr lang="en-US" sz="20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46893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E441F-0DAF-8BC7-88E9-6806A1F7A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Professor Dr. Virkeshwar Kumar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554869-C68D-8174-5209-0D5EFCF30F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95" r="1" b="17505"/>
          <a:stretch/>
        </p:blipFill>
        <p:spPr>
          <a:xfrm>
            <a:off x="444137" y="322840"/>
            <a:ext cx="11354324" cy="5032931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625390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500">
        <p14:shred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</TotalTime>
  <Words>519</Words>
  <Application>Microsoft Office PowerPoint</Application>
  <PresentationFormat>Widescreen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Soldering and Brazing</vt:lpstr>
      <vt:lpstr>Introduction</vt:lpstr>
      <vt:lpstr>Brazing</vt:lpstr>
      <vt:lpstr>Soldering</vt:lpstr>
      <vt:lpstr>Differences between Soldering and Brazing</vt:lpstr>
      <vt:lpstr>Applications</vt:lpstr>
      <vt:lpstr>Conclusion</vt:lpstr>
      <vt:lpstr>Professor Dr. Virkeshwar Kumar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Anurag Kumar</dc:creator>
  <cp:lastModifiedBy>Anurag Kumar</cp:lastModifiedBy>
  <cp:revision>59</cp:revision>
  <dcterms:created xsi:type="dcterms:W3CDTF">2013-07-15T20:26:40Z</dcterms:created>
  <dcterms:modified xsi:type="dcterms:W3CDTF">2023-04-07T07:57:33Z</dcterms:modified>
</cp:coreProperties>
</file>

<file path=docProps/thumbnail.jpeg>
</file>